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29"/>
  </p:notesMasterIdLst>
  <p:handoutMasterIdLst>
    <p:handoutMasterId r:id="rId30"/>
  </p:handoutMasterIdLst>
  <p:sldIdLst>
    <p:sldId id="265" r:id="rId3"/>
    <p:sldId id="316" r:id="rId4"/>
    <p:sldId id="330" r:id="rId5"/>
    <p:sldId id="329" r:id="rId6"/>
    <p:sldId id="326" r:id="rId7"/>
    <p:sldId id="327" r:id="rId8"/>
    <p:sldId id="322" r:id="rId9"/>
    <p:sldId id="323" r:id="rId10"/>
    <p:sldId id="324" r:id="rId11"/>
    <p:sldId id="325" r:id="rId12"/>
    <p:sldId id="328" r:id="rId13"/>
    <p:sldId id="331" r:id="rId14"/>
    <p:sldId id="338" r:id="rId15"/>
    <p:sldId id="336" r:id="rId16"/>
    <p:sldId id="333" r:id="rId17"/>
    <p:sldId id="339" r:id="rId18"/>
    <p:sldId id="341" r:id="rId19"/>
    <p:sldId id="342" r:id="rId20"/>
    <p:sldId id="343" r:id="rId21"/>
    <p:sldId id="344" r:id="rId22"/>
    <p:sldId id="345" r:id="rId23"/>
    <p:sldId id="346" r:id="rId24"/>
    <p:sldId id="347" r:id="rId25"/>
    <p:sldId id="348" r:id="rId26"/>
    <p:sldId id="349" r:id="rId27"/>
    <p:sldId id="351" r:id="rId28"/>
  </p:sldIdLst>
  <p:sldSz cx="12188825" cy="6858000"/>
  <p:notesSz cx="6858000" cy="9144000"/>
  <p:custDataLst>
    <p:tags r:id="rId3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29" autoAdjust="0"/>
  </p:normalViewPr>
  <p:slideViewPr>
    <p:cSldViewPr showGuides="1">
      <p:cViewPr varScale="1">
        <p:scale>
          <a:sx n="89" d="100"/>
          <a:sy n="89" d="100"/>
        </p:scale>
        <p:origin x="120" y="15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10/2/2014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10/2/2014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10/2/2014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10/2/2014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10/2/2014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10/2/2014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10/2/2014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10/2/2014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10/2/2014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10/2/2014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10/2/2014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10/2/2014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/>
              <a:pPr/>
              <a:t>10/2/2014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tinhatrandom.org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saconference.com/writable/presentations/file_upload/cryp-t17.pdf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hneier.com/blog/archives/2013/09/surreptitiously.html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TinHat</a:t>
            </a:r>
            <a:r>
              <a:rPr lang="en-US" dirty="0"/>
              <a:t> Random</a:t>
            </a:r>
            <a:br>
              <a:rPr lang="en-US" dirty="0"/>
            </a:br>
            <a:r>
              <a:rPr lang="en-US" sz="3600" dirty="0"/>
              <a:t>crypto random for the truly </a:t>
            </a:r>
            <a:r>
              <a:rPr lang="en-US" sz="3600" dirty="0" smtClean="0"/>
              <a:t>paranoid</a:t>
            </a:r>
            <a:br>
              <a:rPr lang="en-US" sz="3600" dirty="0" smtClean="0"/>
            </a:br>
            <a:r>
              <a:rPr lang="en-US" sz="2800" dirty="0" smtClean="0">
                <a:hlinkClick r:id="rId2"/>
              </a:rPr>
              <a:t>https://tinhatrandom.org</a:t>
            </a:r>
            <a:r>
              <a:rPr lang="en-US" sz="2800" dirty="0" smtClean="0"/>
              <a:t> </a:t>
            </a:r>
            <a:endParaRPr lang="en-US" sz="2800" dirty="0"/>
          </a:p>
        </p:txBody>
      </p:sp>
      <p:sp>
        <p:nvSpPr>
          <p:cNvPr id="5" name="Subtitle 3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/>
          <a:lstStyle/>
          <a:p>
            <a:r>
              <a:rPr lang="it-IT" cap="none" dirty="0" smtClean="0"/>
              <a:t>Copyright ©2014 Concept Blossom, Inc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-381000"/>
            <a:ext cx="9144001" cy="1371600"/>
          </a:xfrm>
        </p:spPr>
        <p:txBody>
          <a:bodyPr/>
          <a:lstStyle/>
          <a:p>
            <a:r>
              <a:rPr lang="en-US" dirty="0" err="1" smtClean="0"/>
              <a:t>BouncyCastle</a:t>
            </a:r>
            <a:r>
              <a:rPr lang="en-US" dirty="0" smtClean="0"/>
              <a:t> patch submitted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812" y="1143000"/>
            <a:ext cx="8534400" cy="556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05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-381000"/>
            <a:ext cx="9144001" cy="1371600"/>
          </a:xfrm>
        </p:spPr>
        <p:txBody>
          <a:bodyPr/>
          <a:lstStyle/>
          <a:p>
            <a:r>
              <a:rPr lang="en-US" dirty="0" err="1" smtClean="0"/>
              <a:t>OpenSSL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1143000"/>
            <a:ext cx="8124825" cy="5314950"/>
          </a:xfrm>
          <a:prstGeom prst="rect">
            <a:avLst/>
          </a:prstGeom>
        </p:spPr>
      </p:pic>
      <p:sp>
        <p:nvSpPr>
          <p:cNvPr id="6" name="Content Placeholder 13"/>
          <p:cNvSpPr txBox="1">
            <a:spLocks/>
          </p:cNvSpPr>
          <p:nvPr/>
        </p:nvSpPr>
        <p:spPr>
          <a:xfrm>
            <a:off x="8990012" y="2133599"/>
            <a:ext cx="2819400" cy="3868271"/>
          </a:xfrm>
          <a:prstGeom prst="rect">
            <a:avLst/>
          </a:prstGeom>
        </p:spPr>
        <p:txBody>
          <a:bodyPr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Basically, it just says that it uses the OS random provider, and it is fraught with peril.</a:t>
            </a:r>
          </a:p>
        </p:txBody>
      </p:sp>
    </p:spTree>
    <p:extLst>
      <p:ext uri="{BB962C8B-B14F-4D97-AF65-F5344CB8AC3E}">
        <p14:creationId xmlns:p14="http://schemas.microsoft.com/office/powerpoint/2010/main" val="104783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04800"/>
            <a:ext cx="9144001" cy="609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kern="0" dirty="0" smtClean="0"/>
              <a:t>First Attempt: Secure Random based on OTP</a:t>
            </a:r>
            <a:endParaRPr lang="en-US" dirty="0"/>
          </a:p>
        </p:txBody>
      </p:sp>
      <p:sp>
        <p:nvSpPr>
          <p:cNvPr id="3" name="Content Placeholder 13"/>
          <p:cNvSpPr txBox="1">
            <a:spLocks/>
          </p:cNvSpPr>
          <p:nvPr/>
        </p:nvSpPr>
        <p:spPr>
          <a:xfrm>
            <a:off x="1532022" y="762000"/>
            <a:ext cx="9134391" cy="57912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Random Plaintext A: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0100 1111 1000 1011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111 0001</a:t>
            </a: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Random Key B: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1011 1111 0100 0011 1010 1010</a:t>
            </a: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XOR (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iphertext) C: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1111 0000 1100 1000 0101 1011</a:t>
            </a:r>
          </a:p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Possible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Malicious Behavior: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Insufficient Entropy (lying about entropy source spec)</a:t>
            </a:r>
            <a:endParaRPr lang="en-US" strike="sngStrik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Chosen Plaintext or chosen Key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Specifically, there are two possible attack cases: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Exact match (trivially detected)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Different but related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Record and/or Transmit</a:t>
            </a:r>
          </a:p>
          <a:p>
            <a:pPr marL="0" indent="0">
              <a:buNone/>
            </a:pP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8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04800"/>
            <a:ext cx="9144001" cy="609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kern="0" dirty="0" smtClean="0"/>
              <a:t>Countermeasures</a:t>
            </a:r>
            <a:endParaRPr lang="en-US" dirty="0"/>
          </a:p>
        </p:txBody>
      </p:sp>
      <p:sp>
        <p:nvSpPr>
          <p:cNvPr id="3" name="Content Placeholder 13"/>
          <p:cNvSpPr txBox="1">
            <a:spLocks/>
          </p:cNvSpPr>
          <p:nvPr/>
        </p:nvSpPr>
        <p:spPr>
          <a:xfrm>
            <a:off x="1532022" y="762000"/>
            <a:ext cx="9134391" cy="5791200"/>
          </a:xfrm>
          <a:prstGeom prst="rect">
            <a:avLst/>
          </a:prstGeom>
        </p:spPr>
        <p:txBody>
          <a:bodyPr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Insufficient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Entropy (lying about entropy source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spec)</a:t>
            </a:r>
            <a:endParaRPr lang="en-US" strike="sngStrik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Mix in more entropy sources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Chosen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Plaintext or chosen Key</a:t>
            </a:r>
          </a:p>
          <a:p>
            <a:pPr lvl="1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Exact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match (trivially detected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2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Detect and Discard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Different but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related</a:t>
            </a:r>
          </a:p>
          <a:p>
            <a:pPr lvl="2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More discussion, next slides…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Record and/or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Transmit</a:t>
            </a:r>
          </a:p>
          <a:p>
            <a:pPr lvl="1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Acknowledged.  No Defense.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577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04800"/>
            <a:ext cx="9144001" cy="609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kern="0" dirty="0" smtClean="0"/>
              <a:t>Cryptographic Hash</a:t>
            </a:r>
            <a:endParaRPr lang="en-US" dirty="0"/>
          </a:p>
        </p:txBody>
      </p:sp>
      <p:sp>
        <p:nvSpPr>
          <p:cNvPr id="3" name="Content Placeholder 13"/>
          <p:cNvSpPr txBox="1">
            <a:spLocks/>
          </p:cNvSpPr>
          <p:nvPr/>
        </p:nvSpPr>
        <p:spPr>
          <a:xfrm>
            <a:off x="1522413" y="990601"/>
            <a:ext cx="9134391" cy="5029200"/>
          </a:xfrm>
          <a:prstGeom prst="rect">
            <a:avLst/>
          </a:prstGeom>
        </p:spPr>
        <p:txBody>
          <a:bodyPr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Collision Resistance</a:t>
            </a:r>
            <a:endParaRPr lang="en-US" strike="sngStrike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Cannot manipulate input to have a </a:t>
            </a:r>
            <a:r>
              <a:rPr lang="en-US" i="1" dirty="0" smtClean="0">
                <a:latin typeface="Arial" panose="020B0604020202020204" pitchFamily="34" charset="0"/>
                <a:cs typeface="Arial" panose="020B0604020202020204" pitchFamily="34" charset="0"/>
              </a:rPr>
              <a:t>controlled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effect on the output</a:t>
            </a:r>
          </a:p>
          <a:p>
            <a:pPr lvl="1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Any manipulation of input results in effectively random results on the output</a:t>
            </a:r>
          </a:p>
        </p:txBody>
      </p:sp>
    </p:spTree>
    <p:extLst>
      <p:ext uri="{BB962C8B-B14F-4D97-AF65-F5344CB8AC3E}">
        <p14:creationId xmlns:p14="http://schemas.microsoft.com/office/powerpoint/2010/main" val="1109640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5332412" y="1981200"/>
            <a:ext cx="228600" cy="30480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13"/>
          <p:cNvSpPr txBox="1">
            <a:spLocks/>
          </p:cNvSpPr>
          <p:nvPr/>
        </p:nvSpPr>
        <p:spPr>
          <a:xfrm>
            <a:off x="1522413" y="990600"/>
            <a:ext cx="9134391" cy="525779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Random A: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0100 1111 1000 1011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111 0001</a:t>
            </a: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Random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0100 1</a:t>
            </a:r>
            <a:r>
              <a:rPr lang="en-US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1000 1011 1111 0001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Hash A’: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0011 0101 0001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1011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1110 0011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Hash B’: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0111 1100 0111 1000 0111 1100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XOR (Ciphertext):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0100 1001 0110 0011 1001 1111</a:t>
            </a:r>
          </a:p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We destroyed any possibility for any (malicious) relationship between A and B to have any non-random influence of the output.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04800"/>
            <a:ext cx="9144001" cy="609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kern="0" dirty="0" smtClean="0"/>
              <a:t>Countermeasure to Different But Related: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67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3"/>
          <p:cNvSpPr txBox="1">
            <a:spLocks/>
          </p:cNvSpPr>
          <p:nvPr/>
        </p:nvSpPr>
        <p:spPr>
          <a:xfrm>
            <a:off x="1522413" y="990600"/>
            <a:ext cx="9134391" cy="5257799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Random A: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0100 1111 1000 1011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111 0001</a:t>
            </a: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Random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1000 1101 0101 1101 1010 1110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Random 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0010 0101 1110 0110 0000 1101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Random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1101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1101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1011 0001 0011 1100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Hash A’: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0010 0111 1110 0010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110 1101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Hash B’: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0011 1000 0111 1010 1100 0101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Hash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C’: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1100 1111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0111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0000 0011 1010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Hash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D’: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1111 1110 1010 1100 1000 1000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XOR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(Ciphertext):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0100 1001 0110 0011 1001 1111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04800"/>
            <a:ext cx="9144001" cy="609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kern="0" dirty="0" smtClean="0"/>
              <a:t>Core Concept behind </a:t>
            </a:r>
            <a:r>
              <a:rPr lang="en-US" kern="0" dirty="0" err="1" smtClean="0"/>
              <a:t>TinHat</a:t>
            </a:r>
            <a:r>
              <a:rPr lang="en-US" kern="0" dirty="0" smtClean="0"/>
              <a:t> Random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449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3"/>
          <p:cNvSpPr txBox="1">
            <a:spLocks/>
          </p:cNvSpPr>
          <p:nvPr/>
        </p:nvSpPr>
        <p:spPr>
          <a:xfrm>
            <a:off x="1522413" y="990600"/>
            <a:ext cx="9134391" cy="5257799"/>
          </a:xfrm>
          <a:prstGeom prst="rect">
            <a:avLst/>
          </a:prstGeom>
        </p:spPr>
        <p:txBody>
          <a:bodyPr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TinHat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default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constructors use:</a:t>
            </a:r>
          </a:p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SystemRNGCryptoServiceProvider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/SHA256</a:t>
            </a:r>
          </a:p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ThreadedSeedGeneratorRNG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/SHA256/RipeMD256Digest</a:t>
            </a:r>
          </a:p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ThreadSchedulerRNG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/SHA256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(if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available)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EntropyFileRNG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/SHA256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04800"/>
            <a:ext cx="9144001" cy="609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kern="0" dirty="0" err="1" smtClean="0"/>
              <a:t>TinHat</a:t>
            </a:r>
            <a:r>
              <a:rPr lang="en-US" kern="0" dirty="0" smtClean="0"/>
              <a:t> Defaults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67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3"/>
          <p:cNvSpPr txBox="1">
            <a:spLocks/>
          </p:cNvSpPr>
          <p:nvPr/>
        </p:nvSpPr>
        <p:spPr>
          <a:xfrm>
            <a:off x="1522413" y="990600"/>
            <a:ext cx="9524999" cy="5257799"/>
          </a:xfrm>
          <a:prstGeom prst="rect">
            <a:avLst/>
          </a:prstGeom>
        </p:spPr>
        <p:txBody>
          <a:bodyPr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sing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tinhat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TinHatRandom.StaticInstance.GetBytes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(byte[]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buf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TinHatURandom.StaticInstance.GetBytes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(byte[]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buf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EntropySources.EntropyFileRNG.AddSeedMaterial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(byte[]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buf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Start gathering entropy as early as 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possible)</a:t>
            </a:r>
            <a:b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StartEarly.StartFillingEntropyPools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indent="0">
              <a:buNone/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04800"/>
            <a:ext cx="9144001" cy="609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kern="0" dirty="0" err="1" smtClean="0"/>
              <a:t>TinHat</a:t>
            </a:r>
            <a:r>
              <a:rPr lang="en-US" kern="0" dirty="0" smtClean="0"/>
              <a:t> Random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542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2" y="304800"/>
            <a:ext cx="100584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631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3"/>
          <p:cNvSpPr txBox="1">
            <a:spLocks/>
          </p:cNvSpPr>
          <p:nvPr/>
        </p:nvSpPr>
        <p:spPr>
          <a:xfrm>
            <a:off x="1522413" y="990601"/>
            <a:ext cx="9134391" cy="5029200"/>
          </a:xfrm>
          <a:prstGeom prst="rect">
            <a:avLst/>
          </a:prstGeom>
        </p:spPr>
        <p:txBody>
          <a:bodyPr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“Typically it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the random number generators that are attacked as opposed to the encryption algorithms themselves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.”</a:t>
            </a: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- Ed Snowden, 2014</a:t>
            </a:r>
          </a:p>
        </p:txBody>
      </p:sp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12" y="228600"/>
            <a:ext cx="100584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4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33" y="1371600"/>
            <a:ext cx="1118616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985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80" y="1828800"/>
            <a:ext cx="11532665" cy="320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2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2" y="304800"/>
            <a:ext cx="100584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12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5812" y="457200"/>
            <a:ext cx="7467600" cy="605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9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ntitl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444" y="914399"/>
            <a:ext cx="8236168" cy="476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1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3812" y="2895600"/>
            <a:ext cx="3124200" cy="609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kern="0" dirty="0" smtClean="0"/>
              <a:t>Fin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54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04800"/>
            <a:ext cx="9144001" cy="609600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kern="0" dirty="0" smtClean="0"/>
              <a:t>Case</a:t>
            </a:r>
            <a:r>
              <a:rPr lang="en-US" dirty="0" smtClean="0"/>
              <a:t> Study:  One-Time Pad (OTP)</a:t>
            </a:r>
            <a:endParaRPr lang="en-US" dirty="0"/>
          </a:p>
        </p:txBody>
      </p:sp>
      <p:sp>
        <p:nvSpPr>
          <p:cNvPr id="3" name="Content Placeholder 13"/>
          <p:cNvSpPr txBox="1">
            <a:spLocks/>
          </p:cNvSpPr>
          <p:nvPr/>
        </p:nvSpPr>
        <p:spPr>
          <a:xfrm>
            <a:off x="1522413" y="990601"/>
            <a:ext cx="9134391" cy="5029200"/>
          </a:xfrm>
          <a:prstGeom prst="rect">
            <a:avLst/>
          </a:prstGeom>
        </p:spPr>
        <p:txBody>
          <a:bodyPr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Plaintext:	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0110 0011 0110 0001 0111 0100</a:t>
            </a: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Random Key: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1011 1111 0100 0011 1010 1010</a:t>
            </a: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XOR (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iphertext):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1101 1100 0010 0010 1101 1110</a:t>
            </a:r>
          </a:p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Plaintext is easily recoverable as long as you know the key</a:t>
            </a:r>
          </a:p>
          <a:p>
            <a:pPr lvl="1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XOR is easily reversible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Ciphertext is indistinguishable from pure random</a:t>
            </a:r>
          </a:p>
          <a:p>
            <a:pPr lvl="1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(Unless Plaintext related to Key)</a:t>
            </a:r>
          </a:p>
        </p:txBody>
      </p:sp>
    </p:spTree>
    <p:extLst>
      <p:ext uri="{BB962C8B-B14F-4D97-AF65-F5344CB8AC3E}">
        <p14:creationId xmlns:p14="http://schemas.microsoft.com/office/powerpoint/2010/main" val="110621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-381000"/>
            <a:ext cx="9144001" cy="1371600"/>
          </a:xfrm>
        </p:spPr>
        <p:txBody>
          <a:bodyPr/>
          <a:lstStyle/>
          <a:p>
            <a:r>
              <a:rPr lang="en-US" dirty="0" smtClean="0"/>
              <a:t>Bad Random in the wild</a:t>
            </a:r>
            <a:endParaRPr lang="en-US" dirty="0"/>
          </a:p>
        </p:txBody>
      </p:sp>
      <p:sp>
        <p:nvSpPr>
          <p:cNvPr id="4" name="Content Placeholder 13"/>
          <p:cNvSpPr txBox="1">
            <a:spLocks/>
          </p:cNvSpPr>
          <p:nvPr/>
        </p:nvSpPr>
        <p:spPr>
          <a:xfrm>
            <a:off x="1522413" y="990601"/>
            <a:ext cx="9134391" cy="5029200"/>
          </a:xfrm>
          <a:prstGeom prst="rect">
            <a:avLst/>
          </a:prstGeom>
        </p:spPr>
        <p:txBody>
          <a:bodyPr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&gt;60% of hosts in the wild serve non-unique public keys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TLS default certificates:  5%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Low entropy / repeated keys:  0.3%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SSH default or low entropy keys:  10%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Weak DSA keys:  0.5% of TLS, and  1% of SSH hosts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Juniper, Cisco,  IBM, Intel…  Major manufacturers</a:t>
            </a:r>
            <a:b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Reference: “Mining Your Ps and Qs, Detection of Widespread Weak Keys in Embedded Devices”  Feb 26, 2012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https://www.rsaconference.com/writable/presentations/file_upload/cryp-t17.pdf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46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-381000"/>
            <a:ext cx="9144001" cy="1371600"/>
          </a:xfrm>
        </p:spPr>
        <p:txBody>
          <a:bodyPr/>
          <a:lstStyle/>
          <a:p>
            <a:r>
              <a:rPr lang="en-US" dirty="0"/>
              <a:t>Stealthy Dopant-Level Hardware Trojans</a:t>
            </a:r>
          </a:p>
        </p:txBody>
      </p:sp>
      <p:sp>
        <p:nvSpPr>
          <p:cNvPr id="5" name="Content Placeholder 13"/>
          <p:cNvSpPr txBox="1">
            <a:spLocks/>
          </p:cNvSpPr>
          <p:nvPr/>
        </p:nvSpPr>
        <p:spPr>
          <a:xfrm>
            <a:off x="1522413" y="990601"/>
            <a:ext cx="9134391" cy="5029200"/>
          </a:xfrm>
          <a:prstGeom prst="rect">
            <a:avLst/>
          </a:prstGeom>
        </p:spPr>
        <p:txBody>
          <a:bodyPr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“Our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Trojan is capable of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reducing the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security of the produced random number from 128 bits to n bits, where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n can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chosen. Despite these changes, the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modified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Trojan RNG passes not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only the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Built-In-Self-Test (BIST) but also generates random numbers that pass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the NIST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test suite for random numbers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.”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www.schneier.com/blog/archives/2013/09/surreptitiously.html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(Original web link broken)</a:t>
            </a:r>
          </a:p>
        </p:txBody>
      </p:sp>
    </p:spTree>
    <p:extLst>
      <p:ext uri="{BB962C8B-B14F-4D97-AF65-F5344CB8AC3E}">
        <p14:creationId xmlns:p14="http://schemas.microsoft.com/office/powerpoint/2010/main" val="9732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-381000"/>
            <a:ext cx="9144001" cy="1371600"/>
          </a:xfrm>
        </p:spPr>
        <p:txBody>
          <a:bodyPr/>
          <a:lstStyle/>
          <a:p>
            <a:r>
              <a:rPr lang="en-US" dirty="0" smtClean="0"/>
              <a:t>Linux Kernel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12" y="1524000"/>
            <a:ext cx="10058400" cy="442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7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-381000"/>
            <a:ext cx="9144001" cy="1371600"/>
          </a:xfrm>
        </p:spPr>
        <p:txBody>
          <a:bodyPr/>
          <a:lstStyle/>
          <a:p>
            <a:r>
              <a:rPr lang="en-US" dirty="0" err="1" smtClean="0"/>
              <a:t>BouncyCastle</a:t>
            </a:r>
            <a:endParaRPr lang="en-US" dirty="0"/>
          </a:p>
        </p:txBody>
      </p:sp>
      <p:sp>
        <p:nvSpPr>
          <p:cNvPr id="4" name="Content Placeholder 13"/>
          <p:cNvSpPr txBox="1">
            <a:spLocks/>
          </p:cNvSpPr>
          <p:nvPr/>
        </p:nvSpPr>
        <p:spPr>
          <a:xfrm>
            <a:off x="1522413" y="990601"/>
            <a:ext cx="9134391" cy="5029200"/>
          </a:xfrm>
          <a:prstGeom prst="rect">
            <a:avLst/>
          </a:prstGeom>
        </p:spPr>
        <p:txBody>
          <a:bodyPr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~20,000 downloads per month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In java,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SecureRandom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() is a wrapper around the OS crypto random API</a:t>
            </a:r>
          </a:p>
          <a:p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SecureRandom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() is used EVERYWHERE</a:t>
            </a:r>
          </a:p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When porting to C#, in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bc-csharp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SecureRandom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() had to be created</a:t>
            </a:r>
          </a:p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Did not simply create a wrapper around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RNGCryptoServiceProvider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70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-381000"/>
            <a:ext cx="9144001" cy="1371600"/>
          </a:xfrm>
        </p:spPr>
        <p:txBody>
          <a:bodyPr/>
          <a:lstStyle/>
          <a:p>
            <a:r>
              <a:rPr lang="en-US" dirty="0" err="1" smtClean="0"/>
              <a:t>BouncyCastle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012" y="1714992"/>
            <a:ext cx="5968254" cy="5587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629" y="2514600"/>
            <a:ext cx="2247619" cy="3428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043" y="3098335"/>
            <a:ext cx="2920635" cy="3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837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-381000"/>
            <a:ext cx="9144001" cy="1371600"/>
          </a:xfrm>
        </p:spPr>
        <p:txBody>
          <a:bodyPr/>
          <a:lstStyle/>
          <a:p>
            <a:r>
              <a:rPr lang="en-US" dirty="0" err="1" smtClean="0"/>
              <a:t>BouncyCastle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2" y="990600"/>
            <a:ext cx="9583962" cy="575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48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0</TotalTime>
  <Words>394</Words>
  <Application>Microsoft Office PowerPoint</Application>
  <PresentationFormat>Custom</PresentationFormat>
  <Paragraphs>110</Paragraphs>
  <Slides>26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Corbel</vt:lpstr>
      <vt:lpstr>Courier New</vt:lpstr>
      <vt:lpstr>Digital Blue Tunnel 16x9</vt:lpstr>
      <vt:lpstr>TinHat Random crypto random for the truly paranoid https://tinhatrandom.org </vt:lpstr>
      <vt:lpstr>PowerPoint Presentation</vt:lpstr>
      <vt:lpstr>Case Study:  One-Time Pad (OTP)</vt:lpstr>
      <vt:lpstr>Bad Random in the wild</vt:lpstr>
      <vt:lpstr>Stealthy Dopant-Level Hardware Trojans</vt:lpstr>
      <vt:lpstr>Linux Kernel</vt:lpstr>
      <vt:lpstr>BouncyCastle</vt:lpstr>
      <vt:lpstr>BouncyCastle</vt:lpstr>
      <vt:lpstr>BouncyCastle</vt:lpstr>
      <vt:lpstr>BouncyCastle patch submitted</vt:lpstr>
      <vt:lpstr>OpenSSL</vt:lpstr>
      <vt:lpstr>First Attempt: Secure Random based on OTP</vt:lpstr>
      <vt:lpstr>Countermeasures</vt:lpstr>
      <vt:lpstr>Cryptographic Hash</vt:lpstr>
      <vt:lpstr>Countermeasure to Different But Related:</vt:lpstr>
      <vt:lpstr>Core Concept behind TinHat Random</vt:lpstr>
      <vt:lpstr>TinHat Defaults</vt:lpstr>
      <vt:lpstr>TinHat Random API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2014-09-21T13:43:46Z</dcterms:created>
  <dcterms:modified xsi:type="dcterms:W3CDTF">2014-10-03T02:36:08Z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TC028952619991</vt:lpwstr>
  </property>
</Properties>
</file>

<file path=docProps/thumbnail.jpeg>
</file>